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9" r:id="rId2"/>
    <p:sldId id="257" r:id="rId3"/>
    <p:sldId id="285" r:id="rId4"/>
    <p:sldId id="274" r:id="rId5"/>
    <p:sldId id="267" r:id="rId6"/>
    <p:sldId id="268" r:id="rId7"/>
    <p:sldId id="269" r:id="rId8"/>
    <p:sldId id="270" r:id="rId9"/>
    <p:sldId id="281" r:id="rId10"/>
    <p:sldId id="282" r:id="rId11"/>
    <p:sldId id="283" r:id="rId12"/>
    <p:sldId id="286" r:id="rId13"/>
    <p:sldId id="272" r:id="rId14"/>
    <p:sldId id="28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8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C6090-CA24-4E41-8017-7CB77686B31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7D702-23DD-41AD-9717-DFE6EB21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23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fatemehamini041@gmail.co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1335466"/>
            <a:ext cx="10371908" cy="46995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9060" y="466285"/>
            <a:ext cx="1097375" cy="135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4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6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36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6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8C39-7A97-4576-8E48-EB8215753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4000" dirty="0">
                <a:solidFill>
                  <a:srgbClr val="FF0000"/>
                </a:solidFill>
                <a:cs typeface="B Titr" panose="00000700000000000000" pitchFamily="2" charset="-78"/>
              </a:rPr>
              <a:t>گزارش عملکرد دو و نیم ساله طرح مدد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B2D8F-9B73-4521-974B-B6CB38448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marR="0" lvl="0" indent="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B Titr" panose="00000700000000000000" pitchFamily="2" charset="-78"/>
              </a:rPr>
              <a:t>2. </a:t>
            </a:r>
            <a:r>
              <a:rPr kumimoji="0" lang="fa-IR" sz="28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B Titr" panose="00000700000000000000" pitchFamily="2" charset="-78"/>
              </a:rPr>
              <a:t>تاکنون به 27 نفر از دانشجویان و دانش آموختگان ، تسهیلات یا بورسیه مهارت آموزی داده شده است برای دوره های مهارتی دیجیتال مارکتینگ ، تولید محتوای متنی ، گویندگی ، برنامه نویسی پایتون ، تربیت مربی فلسفه برای کودکان ، تصویربرداری ، ارز دیجیتال ، نرم افزارهای رشته مهندسی عمران ، سه بعدی سازی ، رزین اپوکسی ، عمومی کامپیوتر ، راهنمای گردشگری ، باریستا ( درست کردن قهوه ) ، به هر یک از متقاضیان مابین یک میلیون و دویست هزار تومان تا </a:t>
            </a:r>
            <a:r>
              <a:rPr lang="fa-IR" sz="2800" b="1" dirty="0">
                <a:ln/>
                <a:solidFill>
                  <a:prstClr val="white"/>
                </a:solidFill>
                <a:latin typeface="Century Gothic" panose="020B0502020202020204"/>
                <a:cs typeface="B Titr" panose="00000700000000000000" pitchFamily="2" charset="-78"/>
              </a:rPr>
              <a:t>سه</a:t>
            </a:r>
            <a:r>
              <a:rPr kumimoji="0" lang="fa-IR" sz="2800" b="1" i="0" u="none" strike="noStrike" kern="1200" cap="none" spc="0" normalizeH="0" baseline="0" noProof="0" dirty="0">
                <a:ln/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B Titr" panose="00000700000000000000" pitchFamily="2" charset="-78"/>
              </a:rPr>
              <a:t> میلیون تومان تسهیلات داده شد . 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5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59D8F-389B-49BA-B6B0-F5123C442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4000" dirty="0">
                <a:solidFill>
                  <a:srgbClr val="FF0000"/>
                </a:solidFill>
                <a:cs typeface="B Titr" panose="00000700000000000000" pitchFamily="2" charset="-78"/>
              </a:rPr>
              <a:t>گزارش عملکرد دو و نیم ساله طرح مدد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632AC-B0FA-4B53-8D3C-08902E6EE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rtl="1">
              <a:lnSpc>
                <a:spcPct val="150000"/>
              </a:lnSpc>
              <a:buNone/>
            </a:pPr>
            <a:r>
              <a:rPr lang="fa-IR" sz="2800" b="1" dirty="0">
                <a:ln/>
                <a:solidFill>
                  <a:schemeClr val="tx1"/>
                </a:solidFill>
                <a:cs typeface="B Titr" panose="00000700000000000000" pitchFamily="2" charset="-78"/>
              </a:rPr>
              <a:t>3. 6 نفر در دوره های تولید محتوای گرافیکی و ویدیویی ، توسط طرح مدد بورسیه شدند و یک نفر هم در دوره تربیت مربی فلسفه برای کودکان ( فبک ) از طرف طرح مدد به صورت رایگان شرکت کرد.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sz="2800" b="1" dirty="0">
                <a:ln/>
                <a:solidFill>
                  <a:schemeClr val="tx1"/>
                </a:solidFill>
                <a:cs typeface="B Titr" panose="00000700000000000000" pitchFamily="2" charset="-78"/>
              </a:rPr>
              <a:t>4. برگزاری لایوهای انگیزشی مختلف با اساتید و کارآفرینان به میزبانی اینجانب و همچنین لایوهای آموزشی قبل از شروع دوره ها با اساتید دوره ها ، به میزبانی طرح در پیج اینستاگرام طرح مدد</a:t>
            </a:r>
            <a:endParaRPr lang="en-US" sz="2800" b="1" dirty="0">
              <a:ln/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741E3-F17C-4F42-8179-80C80ECD0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7173" y="764373"/>
            <a:ext cx="9269027" cy="1293028"/>
          </a:xfrm>
        </p:spPr>
        <p:txBody>
          <a:bodyPr>
            <a:normAutofit fontScale="90000"/>
          </a:bodyPr>
          <a:lstStyle/>
          <a:p>
            <a:r>
              <a:rPr lang="fa-IR" b="1" dirty="0">
                <a:cs typeface="B Nazanin" panose="00000400000000000000" pitchFamily="2" charset="-78"/>
              </a:rPr>
              <a:t>ساختار طرح مدد در دانشگاه ، و بخش هایی که مجری طرح مدد ( نماینده ریاست دانشگاه ) را یاری می رسانند  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EDADA-2D86-4069-85E1-A63968D12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556769"/>
            <a:ext cx="10695373" cy="3661916"/>
          </a:xfrm>
        </p:spPr>
        <p:txBody>
          <a:bodyPr>
            <a:normAutofit/>
          </a:bodyPr>
          <a:lstStyle/>
          <a:p>
            <a:pPr marL="457200" indent="-457200" algn="just" rtl="1">
              <a:buFont typeface="+mj-lt"/>
              <a:buAutoNum type="arabicParenR"/>
            </a:pPr>
            <a:r>
              <a:rPr lang="fa-IR" sz="2400" b="1" dirty="0">
                <a:cs typeface="B Nazanin" panose="00000400000000000000" pitchFamily="2" charset="-78"/>
              </a:rPr>
              <a:t>شبکه ارتباطی اساتید طرح مدد : </a:t>
            </a:r>
            <a:r>
              <a:rPr lang="fa-IR" sz="2400" dirty="0">
                <a:cs typeface="B Nazanin" panose="00000400000000000000" pitchFamily="2" charset="-78"/>
              </a:rPr>
              <a:t>اساتید مشاور فرهنگی دانشکده ها و اساتید دلسوز مرتبط با دانشجویان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fa-IR" sz="2400" b="1" dirty="0">
                <a:cs typeface="B Nazanin" panose="00000400000000000000" pitchFamily="2" charset="-78"/>
              </a:rPr>
              <a:t>انجمن دانشجویی طرح مدد </a:t>
            </a:r>
            <a:r>
              <a:rPr lang="fa-IR" sz="2400" dirty="0">
                <a:cs typeface="B Nazanin" panose="00000400000000000000" pitchFamily="2" charset="-78"/>
              </a:rPr>
              <a:t>: انجمن کارآفرینی در برخی از دانشگاه ها متکفل این ارتباط داوطلبانه دانشجویان با طرح مدد می شود . 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fa-IR" sz="2400" b="1" dirty="0">
                <a:cs typeface="B Nazanin" panose="00000400000000000000" pitchFamily="2" charset="-78"/>
              </a:rPr>
              <a:t>مدیر و کارشناس خوابگاه ها : </a:t>
            </a:r>
            <a:r>
              <a:rPr lang="fa-IR" sz="2400" dirty="0">
                <a:cs typeface="B Nazanin" panose="00000400000000000000" pitchFamily="2" charset="-78"/>
              </a:rPr>
              <a:t>ارتباط دانشجویان نیازمند و علاقمند به طرح مدد را فراهم می کنند.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fa-IR" sz="2400" b="1" dirty="0">
                <a:cs typeface="B Nazanin" panose="00000400000000000000" pitchFamily="2" charset="-78"/>
              </a:rPr>
              <a:t>کارشناس مددکار اجتماعی ( مرکز مشاوره دانشحویی ) : </a:t>
            </a:r>
            <a:r>
              <a:rPr lang="fa-IR" sz="2400" dirty="0">
                <a:cs typeface="B Nazanin" panose="00000400000000000000" pitchFamily="2" charset="-78"/>
              </a:rPr>
              <a:t>ارتباط دانشجویان نیازمند را به طرح مدد فراهم می کند.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fa-IR" sz="2400" b="1" dirty="0">
                <a:cs typeface="B Nazanin" panose="00000400000000000000" pitchFamily="2" charset="-78"/>
              </a:rPr>
              <a:t>مجری طرح مدد در دانشگاه : </a:t>
            </a:r>
            <a:r>
              <a:rPr lang="fa-IR" sz="2400" dirty="0">
                <a:cs typeface="B Nazanin" panose="00000400000000000000" pitchFamily="2" charset="-78"/>
              </a:rPr>
              <a:t>نماینده ریاست دانشگاه ، هماهنگ کننده ، ترویح کننده طرح مدد ، و جمع کننده نهایی طرح های واصله دانشجویان و تکمیل کننده فرآیند ارزیابی طرح های کسب و کار دانشجویان ، و درخواست کنندگان دوره های مهارتی می باشد . </a:t>
            </a:r>
          </a:p>
          <a:p>
            <a:pPr marL="457200" indent="-457200" algn="r" rtl="1"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85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0832" y="453222"/>
            <a:ext cx="1097375" cy="13534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9714" y="1632857"/>
            <a:ext cx="962732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dirty="0">
                <a:cs typeface="B Titr" panose="00000700000000000000" pitchFamily="2" charset="-78"/>
              </a:rPr>
              <a:t>آدرس ایمیل طرح مدد:              </a:t>
            </a:r>
          </a:p>
          <a:p>
            <a:pPr algn="r" rtl="1"/>
            <a:r>
              <a:rPr lang="en-US" sz="3200" dirty="0">
                <a:cs typeface="B Titr" panose="00000700000000000000" pitchFamily="2" charset="-78"/>
                <a:hlinkClick r:id="rId3"/>
              </a:rPr>
              <a:t>fatemehamini041@gmail.com</a:t>
            </a:r>
            <a:endParaRPr lang="fa-IR" sz="3200" dirty="0">
              <a:cs typeface="B Titr" panose="00000700000000000000" pitchFamily="2" charset="-78"/>
            </a:endParaRPr>
          </a:p>
          <a:p>
            <a:pPr algn="r" rtl="1"/>
            <a:r>
              <a:rPr lang="en-US" sz="3200" dirty="0">
                <a:cs typeface="B Titr" panose="00000700000000000000" pitchFamily="2" charset="-78"/>
              </a:rPr>
              <a:t> </a:t>
            </a:r>
            <a:r>
              <a:rPr lang="fa-IR" sz="3200" dirty="0">
                <a:solidFill>
                  <a:srgbClr val="FFFF00"/>
                </a:solidFill>
                <a:cs typeface="B Titr" panose="00000700000000000000" pitchFamily="2" charset="-78"/>
              </a:rPr>
              <a:t>تلفن مسئول دفتر خیرطرح مدد: 09055879850</a:t>
            </a:r>
          </a:p>
          <a:p>
            <a:pPr algn="just" rtl="1">
              <a:lnSpc>
                <a:spcPct val="150000"/>
              </a:lnSpc>
            </a:pPr>
            <a:r>
              <a:rPr lang="fa-IR" sz="3200" dirty="0">
                <a:solidFill>
                  <a:srgbClr val="FFFF00"/>
                </a:solidFill>
                <a:cs typeface="B Titr" panose="00000700000000000000" pitchFamily="2" charset="-78"/>
              </a:rPr>
              <a:t>برای کسب اطلاعات بیشتر درباره شیوه استفاده از خدمات طرح مدد ، به دفتر طرح مدد در دانشگاه تان مراجعه کنید و یا در شبکه اجتماعی ایتا سوالات خود را مطرح کنید. </a:t>
            </a:r>
            <a:endParaRPr lang="en-US" sz="3200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A8B7A5-4A06-45F8-8ABC-9CF013732E5F}"/>
              </a:ext>
            </a:extLst>
          </p:cNvPr>
          <p:cNvSpPr txBox="1"/>
          <p:nvPr/>
        </p:nvSpPr>
        <p:spPr>
          <a:xfrm>
            <a:off x="807869" y="5051395"/>
            <a:ext cx="33557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a-IR" dirty="0"/>
              <a:t>@</a:t>
            </a:r>
            <a:r>
              <a:rPr lang="en-US" dirty="0"/>
              <a:t>madad1401</a:t>
            </a:r>
          </a:p>
          <a:p>
            <a:r>
              <a:rPr lang="en-US" dirty="0"/>
              <a:t>Eitaa.com/madad1401</a:t>
            </a:r>
          </a:p>
        </p:txBody>
      </p:sp>
    </p:spTree>
    <p:extLst>
      <p:ext uri="{BB962C8B-B14F-4D97-AF65-F5344CB8AC3E}">
        <p14:creationId xmlns:p14="http://schemas.microsoft.com/office/powerpoint/2010/main" val="3130986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356D0-8AEF-481E-9D47-1D5DA9324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8789" y="1367162"/>
            <a:ext cx="10404628" cy="2618912"/>
          </a:xfrm>
        </p:spPr>
        <p:txBody>
          <a:bodyPr/>
          <a:lstStyle/>
          <a:p>
            <a:pPr algn="ctr"/>
            <a:r>
              <a:rPr lang="fa-IR" b="1" dirty="0">
                <a:cs typeface="B Nazanin" panose="00000400000000000000" pitchFamily="2" charset="-78"/>
              </a:rPr>
              <a:t>به کانال " طرح مهارت و درآمد ( مدد )" در شبکه اجتماعی ایتا بپیوندید </a:t>
            </a:r>
            <a:r>
              <a:rPr lang="fa-IR" dirty="0"/>
              <a:t>.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996684-1452-44F4-B886-3A85013C4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890" y="4811696"/>
            <a:ext cx="8851037" cy="1038687"/>
          </a:xfrm>
        </p:spPr>
        <p:txBody>
          <a:bodyPr>
            <a:normAutofit/>
          </a:bodyPr>
          <a:lstStyle/>
          <a:p>
            <a:r>
              <a:rPr lang="fa-IR" dirty="0"/>
              <a:t>@</a:t>
            </a:r>
            <a:r>
              <a:rPr lang="en-US" dirty="0"/>
              <a:t>madad1401</a:t>
            </a:r>
          </a:p>
          <a:p>
            <a:r>
              <a:rPr lang="en-US" dirty="0"/>
              <a:t>Eitaa.com/madad1401</a:t>
            </a:r>
          </a:p>
        </p:txBody>
      </p:sp>
    </p:spTree>
    <p:extLst>
      <p:ext uri="{BB962C8B-B14F-4D97-AF65-F5344CB8AC3E}">
        <p14:creationId xmlns:p14="http://schemas.microsoft.com/office/powerpoint/2010/main" val="126869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235" y="2828304"/>
            <a:ext cx="10768614" cy="1770330"/>
          </a:xfrm>
        </p:spPr>
        <p:txBody>
          <a:bodyPr>
            <a:noAutofit/>
          </a:bodyPr>
          <a:lstStyle/>
          <a:p>
            <a:pPr algn="ctr"/>
            <a:r>
              <a:rPr lang="fa-IR" sz="5400" b="1" cap="none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cs typeface="B Titr" panose="00000700000000000000" pitchFamily="2" charset="-78"/>
              </a:rPr>
              <a:t>طرح مدد (مهارت و درآمد دانشجویی)</a:t>
            </a:r>
            <a:br>
              <a:rPr lang="fa-IR" b="1" cap="none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cs typeface="B Titr" panose="00000700000000000000" pitchFamily="2" charset="-78"/>
              </a:rPr>
            </a:br>
            <a:br>
              <a:rPr lang="fa-IR" b="1" cap="none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cs typeface="B Titr" panose="00000700000000000000" pitchFamily="2" charset="-78"/>
              </a:rPr>
            </a:br>
            <a:br>
              <a:rPr lang="fa-IR" b="1" cap="none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r>
              <a:rPr lang="fa-IR" sz="6600" b="1" cap="none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cs typeface="B Titr" panose="00000700000000000000" pitchFamily="2" charset="-78"/>
              </a:rPr>
              <a:t>دانشگاه های خوارزمی ،             	صنعتی شاهرود ، نیشابور ، یاسوج ، و مراغه</a:t>
            </a:r>
            <a:endParaRPr lang="en-US" b="1" cap="none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0989" y="442778"/>
            <a:ext cx="1095843" cy="135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5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3A438-B971-4786-B4D2-1300449B6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>
                <a:cs typeface="B Nazanin" panose="00000400000000000000" pitchFamily="2" charset="-78"/>
              </a:rPr>
              <a:t>زمان مبادله تفاهم نامه فیمابین طراح و خیر طرح مدد ، با مسئولین دانشگاه ها</a:t>
            </a:r>
            <a:endParaRPr lang="en-US" sz="5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24CE8-5FB5-4D92-A0A7-82D45F78D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689934"/>
            <a:ext cx="10686495" cy="3710866"/>
          </a:xfrm>
        </p:spPr>
        <p:txBody>
          <a:bodyPr>
            <a:normAutofit fontScale="92500" lnSpcReduction="10000"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fa-IR" sz="5400" b="1" dirty="0">
                <a:cs typeface="B Nazanin" panose="00000400000000000000" pitchFamily="2" charset="-78"/>
              </a:rPr>
              <a:t> دانشگاه خوارزمی  : آبان ماه 1399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5400" b="1" dirty="0">
                <a:cs typeface="B Nazanin" panose="00000400000000000000" pitchFamily="2" charset="-78"/>
              </a:rPr>
              <a:t> دانشگاه نیشابور    : مرداد ماه 1401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5400" b="1" dirty="0">
                <a:cs typeface="B Nazanin" panose="00000400000000000000" pitchFamily="2" charset="-78"/>
              </a:rPr>
              <a:t>دانشگاه صنعتی شاهرود : مرداد ماه 1401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5400" b="1" dirty="0">
                <a:cs typeface="B Nazanin" panose="00000400000000000000" pitchFamily="2" charset="-78"/>
              </a:rPr>
              <a:t> دانشگاه یاسوج     : اردیبهشت ماه 1402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5400" b="1" dirty="0">
                <a:cs typeface="B Nazanin" panose="00000400000000000000" pitchFamily="2" charset="-78"/>
              </a:rPr>
              <a:t> دانشگاه مراغه      : تیر ماه 1402</a:t>
            </a:r>
            <a:endParaRPr lang="en-US" sz="5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014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36469" y="1724297"/>
            <a:ext cx="1016290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طرح مدد درصدد است تا یخ ذهنی دانشجو درباره ضرورت اشتغال در دوره دانشجویی آب شود و با گرم کردن ذهن وی ، داشتن برنامه ای برای آینده شغلی اش را عملیاتی کند. در ضمن معیشت دوره دانشجویی را از این طریق فراهم آورده و باعث عزت نفس دانشجو می شود .</a:t>
            </a: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40526" y="4190260"/>
            <a:ext cx="1028972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با تجربه کردن یک مهارت و یا حرفه در سطح اقتصاد خرد دانشجویی ، به استعدادهای خود در امر کار و اشتغال پی می برد و قبل از ورود به بازار کار بعد از تحصیل ، خود را محک می زند .</a:t>
            </a:r>
            <a:endParaRPr lang="en-US" sz="2400" dirty="0">
              <a:cs typeface="B Titr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0055" y="370868"/>
            <a:ext cx="1097375" cy="135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36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3810" y="309532"/>
            <a:ext cx="1006649" cy="12415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1541" y="1551064"/>
            <a:ext cx="11578093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در این طرح ما سعی نمی کنیم به دانشجو ، راهی را تحمیل کنیم . </a:t>
            </a:r>
            <a:endParaRPr lang="en-US" sz="2400" dirty="0">
              <a:cs typeface="B Titr" panose="000007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دانشجو خودش به دنبال استعداد و خواسته اش ، لازم است برآید و مهارت مناسب خود را اعم از اینکه در رسته فنی ، نرم افزاری ، هنری ، ورزشی ، و دیگر رسته های نه گانه مهارتی ، باشد را در صورت نیازش به کمک اساتید شبکه طرح مدد ، انتخاب می کند</a:t>
            </a:r>
            <a:endParaRPr lang="en-US" sz="2400" dirty="0">
              <a:cs typeface="B Titr" panose="000007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 و آموزشگاه یا سازمانی که آن مهارت را می آموزد ، پیدا می کند و مستندات دوره مربوطه را به دفتر طرح مدد در دانشگاه مربوطه ارائه می دهد . </a:t>
            </a:r>
            <a:endParaRPr lang="en-US" sz="2400" dirty="0">
              <a:cs typeface="B Titr" panose="000007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>
                <a:highlight>
                  <a:srgbClr val="008080"/>
                </a:highlight>
                <a:cs typeface="B Titr" panose="00000700000000000000" pitchFamily="2" charset="-78"/>
              </a:rPr>
              <a:t>در صورت منجر شدن به شغل در آن مهارت </a:t>
            </a:r>
            <a:r>
              <a:rPr lang="fa-IR" sz="2400" dirty="0">
                <a:cs typeface="B Titr" panose="00000700000000000000" pitchFamily="2" charset="-78"/>
              </a:rPr>
              <a:t>، طرح مدد به دانشجو ، تسهیلات می دهد . توضیح بیشتر این مورد در ادامه آورده شده است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3885" y="6052847"/>
            <a:ext cx="2016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>
                <a:solidFill>
                  <a:prstClr val="white"/>
                </a:solidFill>
              </a:rPr>
              <a:t>@</a:t>
            </a:r>
            <a:r>
              <a:rPr lang="en-US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madad1401</a:t>
            </a:r>
            <a:endParaRPr lang="en-US" sz="2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2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706" y="453222"/>
            <a:ext cx="1097375" cy="1353429"/>
          </a:xfrm>
          <a:prstGeom prst="rect">
            <a:avLst/>
          </a:prstGeom>
        </p:spPr>
      </p:pic>
      <p:sp>
        <p:nvSpPr>
          <p:cNvPr id="3" name="Horizontal Scroll 2"/>
          <p:cNvSpPr/>
          <p:nvPr/>
        </p:nvSpPr>
        <p:spPr>
          <a:xfrm>
            <a:off x="5342710" y="627017"/>
            <a:ext cx="4885508" cy="757646"/>
          </a:xfrm>
          <a:prstGeom prst="horizont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>
                <a:solidFill>
                  <a:schemeClr val="bg1"/>
                </a:solidFill>
                <a:cs typeface="B Titr" panose="00000700000000000000" pitchFamily="2" charset="-78"/>
              </a:rPr>
              <a:t>ایجاد کسب و کار به شکل فردی یا گروهی</a:t>
            </a:r>
            <a:endParaRPr lang="en-US" sz="24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8687" y="1926629"/>
            <a:ext cx="10108116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>
                <a:solidFill>
                  <a:srgbClr val="FFFF00"/>
                </a:solidFill>
                <a:cs typeface="B Titr" panose="00000700000000000000" pitchFamily="2" charset="-78"/>
              </a:rPr>
              <a:t>دانشجو در ابتدا  با طرح مدد دانشگاه مربوطه ازطریق شبکه های اجتماعی یا با مراجعه به دفتر طرح مدد دانشگاه ، ارتباط برقرار می نماید و فرم طرح کسب و کار را دریافت می کند، سپس فرم را تکمیل نموده و در جدول مخصوص به اطلاعات افراد مشخص می کند که طرح به صورت انفرادی است یا گروهی(در صورتیکه کار گروهی باشد ، از مزیت تسهیلات متناسب با تعداد تیم می تواند استفاده کند) و پس از تکمیل فایل مربوطه و درج اطلاعات دقیق، آن را به مسئول دفتر طرح مدد دانشگاه تحویل داده و  این فرم توسط (مسئول دفتر طرح مدد دانشگاه ) به مسئول کارگروه ارزیابی طرح کسب و کار و سایر نفرات موجود در فرم تحویل داده می شود .</a:t>
            </a:r>
            <a:endParaRPr lang="en-US" sz="2400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15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2272" y="479348"/>
            <a:ext cx="1097375" cy="13534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9782" y="2169580"/>
            <a:ext cx="11051177" cy="2823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000" dirty="0">
                <a:cs typeface="B Titr" panose="00000700000000000000" pitchFamily="2" charset="-78"/>
              </a:rPr>
              <a:t>پس از بررسی اولیه طرح توسط اعضای کارگروه کسب و کار، طرح با توجه به تخصص به اساتید شبکه ارتباطی طرح مدد برای بررسی و راهنمایی شخص ایده دهنده ارجاع داده می شود و استاد مربوطه پس از ارزیابی در صورت بی نقص بودن تأیید و در صورت نقص داشتن طرح با ارائه نکاتی برای اصلاح آن به مسئول کارگروه ارجاع می دهد و این چرخه بررسی حداکثر دوهفته زمان می برد و درصورتی که طرح تأیید شود و مسئول کارگروه تحقیق انجمن صحه گذارد ، به مجری طرح در دانشگاه ارجاع داده می شود و پس از تایید ایشان ، به خیر طرح فرم تایید شده ارسال می گردد . </a:t>
            </a:r>
          </a:p>
          <a:p>
            <a:pPr algn="just" rtl="1">
              <a:lnSpc>
                <a:spcPct val="150000"/>
              </a:lnSpc>
            </a:pPr>
            <a:r>
              <a:rPr lang="fa-IR" sz="2000" dirty="0">
                <a:cs typeface="B Titr" panose="00000700000000000000" pitchFamily="2" charset="-78"/>
              </a:rPr>
              <a:t>در صورت تایید خیر طرح  و پیگیری مسئول دفتر خیر طرح ، به مسئول مالی طرح  برای معرفی به بانک رسالت ارائه می شود</a:t>
            </a:r>
            <a:endParaRPr lang="en-US" sz="20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226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3083" y="544662"/>
            <a:ext cx="1097375" cy="1353429"/>
          </a:xfrm>
          <a:prstGeom prst="rect">
            <a:avLst/>
          </a:prstGeom>
        </p:spPr>
      </p:pic>
      <p:sp>
        <p:nvSpPr>
          <p:cNvPr id="3" name="Horizontal Scroll 2"/>
          <p:cNvSpPr/>
          <p:nvPr/>
        </p:nvSpPr>
        <p:spPr>
          <a:xfrm>
            <a:off x="4822223" y="1312078"/>
            <a:ext cx="5460275" cy="927463"/>
          </a:xfrm>
          <a:prstGeom prst="horizontalScrol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نحوه دریافت تسهیلات دوره های مهارتی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832" y="2580992"/>
            <a:ext cx="10737669" cy="3747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000" dirty="0">
                <a:solidFill>
                  <a:srgbClr val="FFFF00"/>
                </a:solidFill>
                <a:cs typeface="B Titr" panose="00000700000000000000" pitchFamily="2" charset="-78"/>
              </a:rPr>
              <a:t>به منظور دریافت تسهیلات دوره های مهارتی نیز مانند کسب و کار ، دانشجو باید دوره ای که منجر به اشتغال وی در ارگانی و یا اشتغال به صورت خویش فرما می شود را انتخاب نموده و با ارتباط با دفتر طرح مدد دانشگاه ، فرم درخواست تسهیلات دوره مهارتی را دریافت نموده و پس از تکمیل فرم، آن را به همراه اطلاعات و بروشور دوره مهارتی و نام موسسه یا آموزشگاه مربوط و  پیش فاکتور دوره  را به دفتر طرح مدد تحویل می دهد .</a:t>
            </a:r>
          </a:p>
          <a:p>
            <a:pPr algn="just" rtl="1">
              <a:lnSpc>
                <a:spcPct val="150000"/>
              </a:lnSpc>
            </a:pPr>
            <a:r>
              <a:rPr lang="fa-IR" sz="2000" dirty="0">
                <a:solidFill>
                  <a:srgbClr val="FFFF00"/>
                </a:solidFill>
                <a:cs typeface="B Titr" panose="00000700000000000000" pitchFamily="2" charset="-78"/>
              </a:rPr>
              <a:t>این درخواست به مسئول و دبیر کارگروه آموزش های مهارتی تحویل داده می شود و پس از بررسی درصورت مغایرت نداشتن اطلاعات با توجه به اطلاعات مندرج و هزینه دوره ، و تایید کارگروه تحقیق ، با ارسال مجری طرح مدد دانشگاه ، به دفتر خیر طرح ، و تایید خیر ،   معادل 40 تا 80 درصد هزینه دوره به متقاضی آن برای گذراندن دوره ، تسهیلات داده می شود </a:t>
            </a:r>
            <a:endParaRPr lang="en-US" sz="2000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039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85C8-79F2-49AA-9967-BF0DA4683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5534" y="861135"/>
            <a:ext cx="9081856" cy="1677880"/>
          </a:xfrm>
        </p:spPr>
        <p:txBody>
          <a:bodyPr>
            <a:normAutofit/>
          </a:bodyPr>
          <a:lstStyle/>
          <a:p>
            <a:pPr algn="r"/>
            <a:r>
              <a:rPr lang="fa-IR" sz="4000" dirty="0">
                <a:solidFill>
                  <a:srgbClr val="FF0000"/>
                </a:solidFill>
                <a:cs typeface="B Titr" panose="00000700000000000000" pitchFamily="2" charset="-78"/>
              </a:rPr>
              <a:t>گزارش عملکرد دو و نیم ساله طرح مدد</a:t>
            </a:r>
            <a:br>
              <a:rPr lang="en-US" sz="6000" dirty="0">
                <a:solidFill>
                  <a:srgbClr val="FF0000"/>
                </a:solidFill>
                <a:cs typeface="B Titr" panose="00000700000000000000" pitchFamily="2" charset="-78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0A3F54-146A-4074-B43F-B378F29F3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963" y="2183907"/>
            <a:ext cx="10591476" cy="4045443"/>
          </a:xfrm>
        </p:spPr>
        <p:txBody>
          <a:bodyPr>
            <a:normAutofit fontScale="92500"/>
          </a:bodyPr>
          <a:lstStyle/>
          <a:p>
            <a:pPr marL="342900" indent="-342900" algn="just" rtl="1">
              <a:lnSpc>
                <a:spcPct val="150000"/>
              </a:lnSpc>
              <a:buAutoNum type="arabicPeriod"/>
            </a:pPr>
            <a:r>
              <a:rPr lang="fa-IR" sz="2000" b="1" dirty="0">
                <a:ln/>
                <a:solidFill>
                  <a:schemeClr val="tx1"/>
                </a:solidFill>
                <a:cs typeface="B Titr" panose="00000700000000000000" pitchFamily="2" charset="-78"/>
              </a:rPr>
              <a:t>41 طرح کسب و کار جهت ایجاد کسب و کار های ارزان ، تسهیلات داده شده است ، کسب و کارها شامل : رزین اپوکسی ، پرده های کریستالی ، گلدوزی و چاپ روی لباس ، آرایشی بهداشتی بانوان ، خیاطی ،  ساخت مگنت ، سازه های پلی استری ، پرورش گل ، قلاب بافی ، کوئیلینگ ( ملیله کاغذی ) ، فرت بافی ( صنایع دستی استان خراسان جنوبی ) ، صنایع دستی اکسسوری های زنانه ، چاپ روی تیشرت ، محصولات چرمی ، اکستنشن مژه ، نقاشی بر روی سفال و چوب ، تولید پوشال کاغذی جهت بسته بندی میوه ، قالی بافی ، خرید و فروش کتاب ، گوهر تراشی ، کافه ایرانی  ( بطور گروهی ) ، برنامه نویسی ، تدوین فیلم ، ایجاد فروشگاه اینترنتی ، مشاوره و فروش محصولات آرایشی و بهداشتی ، چرم دوزی  ، فروش محصولات گلدوزی وسوزن دوزی با دست ، تولید و فروش لواشک ، شمع سازی و لوازم بتنی ، معامله در بازار جهانی فارکس  ، تولید و پرورش زالوی طبی  ، تولید و تعمیر کیف ( با خرید چرخ صنعتی ) ، نیز تسهیلات مابین دو ونیم میلیون تومان تا پنج میلیون تومان / ( برای کار گروهی تا 13 میلیون تومان) جهت راه اندازی آنها پرداخت شده است. 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21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honeycomb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1582</TotalTime>
  <Words>1375</Words>
  <Application>Microsoft Office PowerPoint</Application>
  <PresentationFormat>Widescreen</PresentationFormat>
  <Paragraphs>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Vapor Trail</vt:lpstr>
      <vt:lpstr>PowerPoint Presentation</vt:lpstr>
      <vt:lpstr>طرح مدد (مهارت و درآمد دانشجویی)   دانشگاه های خوارزمی ،              صنعتی شاهرود ، نیشابور ، یاسوج ، و مراغه</vt:lpstr>
      <vt:lpstr>زمان مبادله تفاهم نامه فیمابین طراح و خیر طرح مدد ، با مسئولین دانشگاه ها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گزارش عملکرد دو و نیم ساله طرح مدد </vt:lpstr>
      <vt:lpstr>گزارش عملکرد دو و نیم ساله طرح مدد</vt:lpstr>
      <vt:lpstr>گزارش عملکرد دو و نیم ساله طرح مدد</vt:lpstr>
      <vt:lpstr>ساختار طرح مدد در دانشگاه ، و بخش هایی که مجری طرح مدد ( نماینده ریاست دانشگاه ) را یاری می رسانند  </vt:lpstr>
      <vt:lpstr>PowerPoint Presentation</vt:lpstr>
      <vt:lpstr>به کانال " طرح مهارت و درآمد ( مدد )" در شبکه اجتماعی ایتا بپیوندید 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ghalamchi</cp:lastModifiedBy>
  <cp:revision>141</cp:revision>
  <dcterms:created xsi:type="dcterms:W3CDTF">2021-09-28T13:12:33Z</dcterms:created>
  <dcterms:modified xsi:type="dcterms:W3CDTF">2023-07-18T12:40:57Z</dcterms:modified>
</cp:coreProperties>
</file>